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10"/>
  </p:notesMasterIdLst>
  <p:handoutMasterIdLst>
    <p:handoutMasterId r:id="rId11"/>
  </p:handoutMasterIdLst>
  <p:sldIdLst>
    <p:sldId id="353" r:id="rId2"/>
    <p:sldId id="354" r:id="rId3"/>
    <p:sldId id="342" r:id="rId4"/>
    <p:sldId id="343" r:id="rId5"/>
    <p:sldId id="344" r:id="rId6"/>
    <p:sldId id="345" r:id="rId7"/>
    <p:sldId id="355" r:id="rId8"/>
    <p:sldId id="356" r:id="rId9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CC"/>
    <a:srgbClr val="FFFFFF"/>
    <a:srgbClr val="3366CC"/>
    <a:srgbClr val="FFFFCC"/>
    <a:srgbClr val="F1E4CB"/>
    <a:srgbClr val="CCECFF"/>
    <a:srgbClr val="006464"/>
    <a:srgbClr val="00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4" autoAdjust="0"/>
    <p:restoredTop sz="94728" autoAdjust="0"/>
  </p:normalViewPr>
  <p:slideViewPr>
    <p:cSldViewPr>
      <p:cViewPr varScale="1">
        <p:scale>
          <a:sx n="105" d="100"/>
          <a:sy n="105" d="100"/>
        </p:scale>
        <p:origin x="1710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5" d="100"/>
          <a:sy n="55" d="100"/>
        </p:scale>
        <p:origin x="-187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1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57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573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1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57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>
                <a:latin typeface="Times New Roman" panose="02020603050405020304" pitchFamily="18" charset="0"/>
              </a:defRPr>
            </a:lvl1pPr>
          </a:lstStyle>
          <a:p>
            <a:fld id="{76C94AF6-9C67-4962-9E1B-29996018A71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1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539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39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539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1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539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>
                <a:latin typeface="Times New Roman" panose="02020603050405020304" pitchFamily="18" charset="0"/>
              </a:defRPr>
            </a:lvl1pPr>
          </a:lstStyle>
          <a:p>
            <a:fld id="{72CF327A-479E-4EA0-A4D3-131E4F544BF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3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371600"/>
            <a:ext cx="7772400" cy="1143000"/>
          </a:xfrm>
          <a:effectLst/>
        </p:spPr>
        <p:txBody>
          <a:bodyPr tIns="45720" bIns="45720"/>
          <a:lstStyle>
            <a:lvl1pPr algn="ctr">
              <a:defRPr sz="4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7408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37C8001-D4F8-4843-B8B8-208910DD2860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40312944"/>
      </p:ext>
    </p:extLst>
  </p:cSld>
  <p:clrMapOvr>
    <a:masterClrMapping/>
  </p:clrMapOvr>
  <p:transition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A5207B7-F561-4CE0-9452-603BDC32BBC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59576875"/>
      </p:ext>
    </p:extLst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24650" y="261938"/>
            <a:ext cx="2114550" cy="621506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261938"/>
            <a:ext cx="6191250" cy="621506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D0802-B730-436F-93F8-9B59C40D4080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80974155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438F7F-0363-473D-9E40-413056DA327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56360614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8EA7F47-9222-4A70-AFEA-83FDF06E3A6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25346651"/>
      </p:ext>
    </p:extLst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81000" y="990600"/>
            <a:ext cx="415290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6300" y="990600"/>
            <a:ext cx="415290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3FC831-3462-4EC9-AF8B-7FA9872E4B0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07953645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6F6381-278E-4D20-B637-1660B4476C4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94396325"/>
      </p:ext>
    </p:extLst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8DD481-3D30-48A0-9BEF-FD517C852BD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47217816"/>
      </p:ext>
    </p:extLst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B2875D-5024-4631-9FBF-FFD31B378DE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51625392"/>
      </p:ext>
    </p:extLst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6DDE9F-444A-4757-822A-2252E9DA1C7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55072056"/>
      </p:ext>
    </p:extLst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21E815-CA21-4622-9995-F98A23B6BA7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39432652"/>
      </p:ext>
    </p:extLst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CCECFF"/>
            </a:gs>
            <a:gs pos="50000">
              <a:srgbClr val="FFFFFF"/>
            </a:gs>
            <a:gs pos="100000">
              <a:srgbClr val="CCEC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4" descr="logo-xidian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350" y="0"/>
            <a:ext cx="755650" cy="719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3063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261938"/>
            <a:ext cx="7535862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folHlink"/>
            </a:outerShdw>
          </a:effectLst>
        </p:spPr>
        <p:txBody>
          <a:bodyPr vert="horz" wrap="square" lIns="91440" tIns="36000" rIns="91440" bIns="360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73064" name="Rectangle 8"/>
          <p:cNvSpPr>
            <a:spLocks noChangeArrowheads="1"/>
          </p:cNvSpPr>
          <p:nvPr/>
        </p:nvSpPr>
        <p:spPr bwMode="auto">
          <a:xfrm>
            <a:off x="782638" y="914400"/>
            <a:ext cx="8132762" cy="42863"/>
          </a:xfrm>
          <a:prstGeom prst="rect">
            <a:avLst/>
          </a:prstGeom>
          <a:gradFill rotWithShape="0">
            <a:gsLst>
              <a:gs pos="0">
                <a:srgbClr val="5F76D7"/>
              </a:gs>
              <a:gs pos="100000">
                <a:srgbClr val="CCECFF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hangingPunct="0">
              <a:buSzPct val="100000"/>
              <a:buFont typeface="Times New Roman" pitchFamily="18" charset="0"/>
              <a:buNone/>
              <a:defRPr/>
            </a:pPr>
            <a:endParaRPr kumimoji="1" lang="en-GB">
              <a:latin typeface="Arial" charset="0"/>
            </a:endParaRPr>
          </a:p>
        </p:txBody>
      </p:sp>
      <p:sp>
        <p:nvSpPr>
          <p:cNvPr id="1029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990600"/>
            <a:ext cx="84582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3"/>
            <a:r>
              <a:rPr lang="zh-CN" altLang="en-US"/>
              <a:t>第五级</a:t>
            </a:r>
          </a:p>
        </p:txBody>
      </p:sp>
      <p:sp>
        <p:nvSpPr>
          <p:cNvPr id="173068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400">
                <a:latin typeface="Times New Roman" panose="02020603050405020304" pitchFamily="18" charset="0"/>
              </a:defRPr>
            </a:lvl1pPr>
          </a:lstStyle>
          <a:p>
            <a:fld id="{2639721D-7C8F-4339-9344-8D6FAD5FE253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ransition>
    <p:wipe dir="r"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hlink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hlink"/>
          </a:solidFill>
          <a:latin typeface="Times New Roman" pitchFamily="18" charset="0"/>
          <a:ea typeface="华文中宋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hlink"/>
          </a:solidFill>
          <a:latin typeface="Times New Roman" pitchFamily="18" charset="0"/>
          <a:ea typeface="华文中宋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hlink"/>
          </a:solidFill>
          <a:latin typeface="Times New Roman" pitchFamily="18" charset="0"/>
          <a:ea typeface="华文中宋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hlink"/>
          </a:solidFill>
          <a:latin typeface="Times New Roman" pitchFamily="18" charset="0"/>
          <a:ea typeface="华文中宋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hlink"/>
          </a:solidFill>
          <a:latin typeface="Times New Roman" pitchFamily="18" charset="0"/>
          <a:ea typeface="华文中宋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hlink"/>
          </a:solidFill>
          <a:latin typeface="Times New Roman" pitchFamily="18" charset="0"/>
          <a:ea typeface="华文中宋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hlink"/>
          </a:solidFill>
          <a:latin typeface="Times New Roman" pitchFamily="18" charset="0"/>
          <a:ea typeface="华文中宋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hlink"/>
          </a:solidFill>
          <a:latin typeface="Times New Roman" pitchFamily="18" charset="0"/>
          <a:ea typeface="华文中宋" pitchFamily="2" charset="-122"/>
        </a:defRPr>
      </a:lvl9pPr>
    </p:titleStyle>
    <p:bodyStyle>
      <a:lvl1pPr marL="342900" indent="-342900" algn="l" rtl="0" eaLnBrk="0" fontAlgn="base" hangingPunct="0">
        <a:spcBef>
          <a:spcPct val="15000"/>
        </a:spcBef>
        <a:spcAft>
          <a:spcPct val="0"/>
        </a:spcAft>
        <a:buClr>
          <a:schemeClr val="bg1"/>
        </a:buClr>
        <a:buSzPct val="95000"/>
        <a:buFont typeface="Wingdings" panose="05000000000000000000" pitchFamily="2" charset="2"/>
        <a:buChar char="F"/>
        <a:defRPr sz="28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15000"/>
        </a:spcBef>
        <a:spcAft>
          <a:spcPct val="0"/>
        </a:spcAft>
        <a:buClr>
          <a:srgbClr val="0066FF"/>
        </a:buClr>
        <a:buSzPct val="80000"/>
        <a:buFont typeface="Wingdings" panose="05000000000000000000" pitchFamily="2" charset="2"/>
        <a:buChar char="¯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15000"/>
        </a:spcBef>
        <a:spcAft>
          <a:spcPct val="0"/>
        </a:spcAft>
        <a:buClr>
          <a:schemeClr val="bg1"/>
        </a:buClr>
        <a:buSzPct val="65000"/>
        <a:buFont typeface="Wingdings" panose="05000000000000000000" pitchFamily="2" charset="2"/>
        <a:buChar char="Ø"/>
        <a:defRPr sz="2400" b="1">
          <a:solidFill>
            <a:schemeClr val="tx1"/>
          </a:solidFill>
          <a:latin typeface="+mn-lt"/>
          <a:ea typeface="楷体_GB2312" pitchFamily="49" charset="-122"/>
        </a:defRPr>
      </a:lvl3pPr>
      <a:lvl4pPr marL="1600200" indent="-228600" algn="l" rtl="0" eaLnBrk="0" fontAlgn="base" hangingPunct="0">
        <a:spcBef>
          <a:spcPct val="15000"/>
        </a:spcBef>
        <a:spcAft>
          <a:spcPct val="0"/>
        </a:spcAft>
        <a:buClr>
          <a:schemeClr val="bg1"/>
        </a:buClr>
        <a:buSzPct val="65000"/>
        <a:buFont typeface="Wingdings" panose="05000000000000000000" pitchFamily="2" charset="2"/>
        <a:buChar char="Ø"/>
        <a:defRPr sz="2200" b="1">
          <a:solidFill>
            <a:schemeClr val="tx1"/>
          </a:solidFill>
          <a:latin typeface="+mn-lt"/>
          <a:ea typeface="楷体_GB2312" pitchFamily="49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Arial" charset="0"/>
          <a:ea typeface="宋体" pitchFamily="2" charset="-122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000">
          <a:solidFill>
            <a:schemeClr val="tx1"/>
          </a:solidFill>
          <a:latin typeface="Arial" charset="0"/>
          <a:ea typeface="宋体" pitchFamily="2" charset="-122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000">
          <a:solidFill>
            <a:schemeClr val="tx1"/>
          </a:solidFill>
          <a:latin typeface="Arial" charset="0"/>
          <a:ea typeface="宋体" pitchFamily="2" charset="-122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000">
          <a:solidFill>
            <a:schemeClr val="tx1"/>
          </a:solidFill>
          <a:latin typeface="Arial" charset="0"/>
          <a:ea typeface="宋体" pitchFamily="2" charset="-122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000">
          <a:solidFill>
            <a:schemeClr val="tx1"/>
          </a:solidFill>
          <a:latin typeface="Arial" charset="0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liyun.com/adc/series/university-xidian/2" TargetMode="External"/><Relationship Id="rId2" Type="http://schemas.openxmlformats.org/officeDocument/2006/relationships/hyperlink" Target="http://8.142.80.180:8080/vu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&#23454;&#39564;3-XDSQL&#25968;&#25454;&#24211;&#20248;&#21270;.pdf" TargetMode="External"/><Relationship Id="rId5" Type="http://schemas.openxmlformats.org/officeDocument/2006/relationships/hyperlink" Target="&#23454;&#39564;2-XDSQL&#19982;PolarDB&#23545;&#27604;&#23454;&#39564;.pdf" TargetMode="External"/><Relationship Id="rId4" Type="http://schemas.openxmlformats.org/officeDocument/2006/relationships/hyperlink" Target="&#23454;&#39564;1-&#25968;&#25454;&#24211;&#36828;&#31243;&#36830;&#25509;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&#25968;&#25454;&#24211;&#31995;&#32479;&#23454;&#39564;&#25253;&#21578;&#27169;&#26495;.docx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668A707-640B-4969-A1E2-FFA0D0AEC028}" type="slidenum">
              <a:rPr lang="en-US" altLang="zh-CN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pPr eaLnBrk="1" hangingPunct="1"/>
              <a:t>1</a:t>
            </a:fld>
            <a:endParaRPr lang="en-US" altLang="zh-CN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7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349500"/>
            <a:ext cx="7772400" cy="1143000"/>
          </a:xfrm>
          <a:effectLst>
            <a:outerShdw dist="17961" dir="2700000" algn="ctr" rotWithShape="0">
              <a:schemeClr val="folHlink"/>
            </a:outerShdw>
          </a:effectLst>
        </p:spPr>
        <p:txBody>
          <a:bodyPr/>
          <a:lstStyle/>
          <a:p>
            <a:pPr eaLnBrk="1" hangingPunct="1">
              <a:defRPr/>
            </a:pPr>
            <a:r>
              <a:rPr lang="en-US" altLang="zh-CN" sz="47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47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数据库系统</a:t>
            </a:r>
            <a:r>
              <a:rPr lang="en-US" altLang="zh-CN" sz="47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47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上机作业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54063" y="3644900"/>
            <a:ext cx="7705725" cy="2422525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西安电子科技大学 计算机科学与技术学院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32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夏小芳</a:t>
            </a:r>
            <a:r>
              <a:rPr kumimoji="1"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xiaxiaofang@xidian.edu.cn</a:t>
            </a:r>
          </a:p>
        </p:txBody>
      </p:sp>
      <p:pic>
        <p:nvPicPr>
          <p:cNvPr id="307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" y="142875"/>
            <a:ext cx="1674813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</p:pic>
    </p:spTree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D6DEBD0F-D7E5-4CEF-AEE9-315939901409}" type="slidenum">
              <a:rPr lang="en-US" altLang="zh-CN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pPr eaLnBrk="1" hangingPunct="1"/>
              <a:t>2</a:t>
            </a:fld>
            <a:endParaRPr lang="en-US" altLang="zh-CN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00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数据库系统</a:t>
            </a:r>
            <a:r>
              <a:rPr lang="en-US" altLang="zh-CN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上机作业</a:t>
            </a:r>
          </a:p>
        </p:txBody>
      </p:sp>
      <p:sp>
        <p:nvSpPr>
          <p:cNvPr id="400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spcBef>
                <a:spcPct val="20000"/>
              </a:spcBef>
              <a:buClr>
                <a:schemeClr val="hlink"/>
              </a:buClr>
              <a:buSzTx/>
              <a:buFont typeface="Wingdings" panose="05000000000000000000" pitchFamily="2" charset="2"/>
              <a:buNone/>
            </a:pPr>
            <a:r>
              <a:rPr lang="zh-CN" altLang="en-US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平时练习</a:t>
            </a:r>
            <a:endParaRPr lang="en-US" altLang="zh-CN" b="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90600" lvl="1" indent="-533400" eaLnBrk="1" hangingPunct="1">
              <a:spcBef>
                <a:spcPct val="20000"/>
              </a:spcBef>
              <a:buClr>
                <a:srgbClr val="990033"/>
              </a:buClr>
              <a:buSzTx/>
              <a:buFont typeface="Wingdings" panose="05000000000000000000" pitchFamily="2" charset="2"/>
              <a:buChar char="l"/>
            </a:pPr>
            <a:r>
              <a:rPr lang="en-US" altLang="zh-CN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2"/>
              </a:rPr>
              <a:t>openGauss</a:t>
            </a: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2"/>
              </a:rPr>
              <a:t>实践平台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609600" indent="-609600" eaLnBrk="1" hangingPunct="1">
              <a:spcBef>
                <a:spcPct val="20000"/>
              </a:spcBef>
              <a:buClr>
                <a:schemeClr val="hlink"/>
              </a:buClr>
              <a:buSzTx/>
              <a:buFont typeface="Wingdings" panose="05000000000000000000" pitchFamily="2" charset="2"/>
              <a:buNone/>
            </a:pPr>
            <a:r>
              <a:rPr lang="zh-CN" altLang="en-US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上机作业要求</a:t>
            </a:r>
          </a:p>
          <a:p>
            <a:pPr marL="990600" lvl="1" indent="-533400" eaLnBrk="1" hangingPunct="1">
              <a:spcBef>
                <a:spcPct val="20000"/>
              </a:spcBef>
              <a:buClr>
                <a:schemeClr val="hlink"/>
              </a:buClr>
              <a:buSzTx/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3"/>
              </a:rPr>
              <a:t>线上作业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390650" lvl="2" indent="-533400" eaLnBrk="1" hangingPunct="1">
              <a:spcBef>
                <a:spcPct val="20000"/>
              </a:spcBef>
              <a:buClr>
                <a:schemeClr val="hlink"/>
              </a:buClr>
              <a:buSzTx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4" action="ppaction://hlinkfile"/>
              </a:rPr>
              <a:t>PolarDB</a:t>
            </a: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4" action="ppaction://hlinkfile"/>
              </a:rPr>
              <a:t>远程连接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390650" lvl="2" indent="-533400" eaLnBrk="1" hangingPunct="1">
              <a:spcBef>
                <a:spcPct val="20000"/>
              </a:spcBef>
              <a:buClr>
                <a:schemeClr val="hlink"/>
              </a:buClr>
              <a:buSzTx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5" action="ppaction://hlinkfile"/>
              </a:rPr>
              <a:t>XDSQL</a:t>
            </a: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5" action="ppaction://hlinkfile"/>
              </a:rPr>
              <a:t>与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5" action="ppaction://hlinkfile"/>
              </a:rPr>
              <a:t>PolarDB</a:t>
            </a: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5" action="ppaction://hlinkfile"/>
              </a:rPr>
              <a:t>对比实验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390650" lvl="2" indent="-533400" eaLnBrk="1" hangingPunct="1">
              <a:spcBef>
                <a:spcPct val="20000"/>
              </a:spcBef>
              <a:buClr>
                <a:schemeClr val="hlink"/>
              </a:buClr>
              <a:buSzTx/>
              <a:buFont typeface="Wingdings" panose="05000000000000000000" pitchFamily="2" charset="2"/>
              <a:buChar char="l"/>
            </a:pP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6" action="ppaction://hlinkfile"/>
              </a:rPr>
              <a:t>XDSQL</a:t>
            </a:r>
            <a:r>
              <a:rPr lang="zh-CN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6" action="ppaction://hlinkfile"/>
              </a:rPr>
              <a:t>数据库优化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90600" lvl="1" indent="-533400" eaLnBrk="1" hangingPunct="1">
              <a:spcBef>
                <a:spcPct val="20000"/>
              </a:spcBef>
              <a:buClr>
                <a:schemeClr val="hlink"/>
              </a:buClr>
              <a:buSzTx/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线下作业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390650" lvl="2" indent="-533400" eaLnBrk="1" hangingPunct="1">
              <a:spcBef>
                <a:spcPct val="20000"/>
              </a:spcBef>
              <a:buClr>
                <a:schemeClr val="hlink"/>
              </a:buClr>
              <a:buSzTx/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设计公交安全管理系统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0EAD5BD9-84BB-40D5-84AB-8ABB6A9D1A0D}" type="slidenum">
              <a:rPr lang="en-US" altLang="zh-CN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pPr eaLnBrk="1" hangingPunct="1"/>
              <a:t>3</a:t>
            </a:fld>
            <a:endParaRPr lang="en-US" altLang="zh-CN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88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设计公交安全管理系统</a:t>
            </a:r>
          </a:p>
        </p:txBody>
      </p:sp>
      <p:sp>
        <p:nvSpPr>
          <p:cNvPr id="388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33400" indent="-533400" algn="just" eaLnBrk="1" hangingPunct="1">
              <a:spcBef>
                <a:spcPct val="20000"/>
              </a:spcBef>
              <a:buFont typeface="Wingdings" panose="05000000000000000000" pitchFamily="2" charset="2"/>
              <a:buChar char="l"/>
            </a:pPr>
            <a:r>
              <a:rPr lang="zh-CN" altLang="en-US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后台数据库</a:t>
            </a:r>
          </a:p>
          <a:p>
            <a:pPr marL="533400" indent="-533400" algn="just" eaLnBrk="1" hangingPunct="1">
              <a:spcBef>
                <a:spcPct val="20000"/>
              </a:spcBef>
              <a:buNone/>
            </a:pPr>
            <a:r>
              <a:rPr lang="zh-CN" altLang="en-US" sz="24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设计公交安全管理系统，</a:t>
            </a:r>
            <a:r>
              <a:rPr lang="zh-CN" altLang="en-US" sz="2400" b="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推荐使用</a:t>
            </a:r>
            <a:r>
              <a:rPr lang="en-US" altLang="zh-CN" sz="2400" b="0" dirty="0" err="1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openGauss</a:t>
            </a:r>
            <a:r>
              <a:rPr lang="zh-CN" altLang="en-US" sz="24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marL="533400" indent="-533400" algn="just" eaLnBrk="1" hangingPunct="1">
              <a:spcBef>
                <a:spcPct val="20000"/>
              </a:spcBef>
              <a:buFont typeface="Wingdings" panose="05000000000000000000" pitchFamily="2" charset="2"/>
              <a:buNone/>
            </a:pPr>
            <a:r>
              <a:rPr lang="zh-CN" altLang="en-US" sz="24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数据库的有关语义如下：</a:t>
            </a:r>
          </a:p>
          <a:p>
            <a:pPr marL="914400" lvl="1" indent="-457200" algn="just" eaLnBrk="1" hangingPunct="1">
              <a:spcBef>
                <a:spcPct val="30000"/>
              </a:spcBef>
              <a:buClr>
                <a:schemeClr val="tx1"/>
              </a:buClr>
              <a:buSzTx/>
              <a:buFont typeface="Wingdings" panose="05000000000000000000" pitchFamily="2" charset="2"/>
              <a:buAutoNum type="arabicPeriod"/>
            </a:pPr>
            <a:r>
              <a:rPr lang="zh-CN" altLang="en-US" sz="22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公交公司有若干个车队，每个车队下有若干条线路；</a:t>
            </a:r>
            <a:endParaRPr lang="en-US" altLang="zh-CN" sz="22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algn="just" eaLnBrk="1" hangingPunct="1">
              <a:spcBef>
                <a:spcPct val="30000"/>
              </a:spcBef>
              <a:buClr>
                <a:schemeClr val="tx1"/>
              </a:buClr>
              <a:buSzTx/>
              <a:buFont typeface="Wingdings" panose="05000000000000000000" pitchFamily="2" charset="2"/>
              <a:buAutoNum type="arabicPeriod"/>
            </a:pPr>
            <a:r>
              <a:rPr lang="zh-CN" altLang="en-US" sz="22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公交公司有若干辆汽车，每辆车属于一条线路；</a:t>
            </a:r>
            <a:endParaRPr lang="en-US" altLang="zh-CN" sz="22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algn="just" eaLnBrk="1" hangingPunct="1">
              <a:spcBef>
                <a:spcPct val="30000"/>
              </a:spcBef>
              <a:buClr>
                <a:schemeClr val="tx1"/>
              </a:buClr>
              <a:buSzTx/>
              <a:buFont typeface="Wingdings" panose="05000000000000000000" pitchFamily="2" charset="2"/>
              <a:buAutoNum type="arabicPeriod"/>
            </a:pPr>
            <a:r>
              <a:rPr lang="zh-CN" altLang="en-US" sz="22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每个车队有一名队长，他只有管理工作，不开车；</a:t>
            </a:r>
            <a:endParaRPr lang="en-US" altLang="zh-CN" sz="22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algn="just" eaLnBrk="1" hangingPunct="1">
              <a:spcBef>
                <a:spcPct val="30000"/>
              </a:spcBef>
              <a:buClr>
                <a:schemeClr val="tx1"/>
              </a:buClr>
              <a:buSzTx/>
              <a:buFont typeface="Wingdings" panose="05000000000000000000" pitchFamily="2" charset="2"/>
              <a:buAutoNum type="arabicPeriod"/>
            </a:pPr>
            <a:r>
              <a:rPr lang="zh-CN" altLang="en-US" sz="22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每条线路有若干名司机，其中有一名路队长，除开车外，还承担管理工作；每名司机只在一条线路上开车；</a:t>
            </a:r>
          </a:p>
          <a:p>
            <a:pPr marL="914400" lvl="1" indent="-457200" algn="just" eaLnBrk="1" hangingPunct="1">
              <a:spcBef>
                <a:spcPct val="30000"/>
              </a:spcBef>
              <a:buClr>
                <a:schemeClr val="tx1"/>
              </a:buClr>
              <a:buSzTx/>
              <a:buFont typeface="Wingdings" panose="05000000000000000000" pitchFamily="2" charset="2"/>
              <a:buAutoNum type="arabicPeriod"/>
            </a:pPr>
            <a:r>
              <a:rPr lang="zh-CN" altLang="en-US" sz="22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司机开车时会产生违章，包含：闯红灯、未礼让斑马线、压线、违章停车等；</a:t>
            </a:r>
            <a:endParaRPr lang="en-US" altLang="zh-CN" sz="22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algn="just" eaLnBrk="1" hangingPunct="1">
              <a:spcBef>
                <a:spcPct val="30000"/>
              </a:spcBef>
              <a:buClr>
                <a:schemeClr val="tx1"/>
              </a:buClr>
              <a:buSzTx/>
              <a:buFont typeface="Wingdings" panose="05000000000000000000" pitchFamily="2" charset="2"/>
              <a:buAutoNum type="arabicPeriod"/>
            </a:pPr>
            <a:r>
              <a:rPr lang="zh-CN" altLang="en-US" sz="22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队长、路队长负责将司机的违章信息输入到系统，包含：司机、车辆、车队、线路、站点、时间、违章等。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0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0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9F8EE7A4-ACBA-4319-A482-154CF1863367}" type="slidenum">
              <a:rPr lang="en-US" altLang="zh-CN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pPr eaLnBrk="1" hangingPunct="1"/>
              <a:t>4</a:t>
            </a:fld>
            <a:endParaRPr lang="en-US" altLang="zh-CN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89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设计公交安全管理系统</a:t>
            </a:r>
          </a:p>
        </p:txBody>
      </p:sp>
      <p:sp>
        <p:nvSpPr>
          <p:cNvPr id="389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algn="just" eaLnBrk="1" hangingPunct="1">
              <a:spcBef>
                <a:spcPct val="200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前台程序</a:t>
            </a:r>
          </a:p>
          <a:p>
            <a:pPr marL="609600" indent="-609600" algn="just" eaLnBrk="1" hangingPunct="1">
              <a:spcBef>
                <a:spcPct val="2000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24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开发一个公交安全管理系统来对数据库进行访问，可以使用</a:t>
            </a:r>
            <a:r>
              <a:rPr lang="en-US" altLang="zh-CN" sz="24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Java</a:t>
            </a:r>
            <a:r>
              <a:rPr lang="zh-CN" altLang="en-US" sz="24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Python</a:t>
            </a:r>
            <a:r>
              <a:rPr lang="zh-CN" altLang="en-US" sz="24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  <a:r>
              <a:rPr lang="zh-CN" altLang="en-US" sz="24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等集成开发环境。</a:t>
            </a:r>
          </a:p>
          <a:p>
            <a:pPr marL="609600" indent="-609600" algn="just" eaLnBrk="1" hangingPunct="1">
              <a:spcBef>
                <a:spcPct val="2000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24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系统实现功能如下：</a:t>
            </a:r>
          </a:p>
          <a:p>
            <a:pPr marL="990600" lvl="1" indent="-533400" algn="just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录入司机基本信息，如工号、姓名、性别等；</a:t>
            </a:r>
          </a:p>
          <a:p>
            <a:pPr marL="990600" lvl="1" indent="-533400" algn="just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录入汽车基本信息，如车牌号、座数等；</a:t>
            </a: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90600" lvl="1" indent="-533400" algn="just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录入司机的违章信息；</a:t>
            </a: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90600" lvl="1" indent="-533400" algn="just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查询某个车队下的司机基本信息；</a:t>
            </a: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90600" lvl="1" indent="-533400" algn="just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查询某名司机在某个时间段的违章详细信息；</a:t>
            </a: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90600" lvl="1" indent="-533400" algn="just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查询某个车队在某个时间段的违章统计信息，如：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次闯红灯、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次未礼让斑马线等。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913481A-284F-4D87-ABB0-CFC2F6DFBAA3}" type="slidenum">
              <a:rPr lang="en-US" altLang="zh-CN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pPr eaLnBrk="1" hangingPunct="1"/>
              <a:t>5</a:t>
            </a:fld>
            <a:endParaRPr lang="en-US" altLang="zh-CN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设计公交安全管理系统</a:t>
            </a:r>
          </a:p>
        </p:txBody>
      </p:sp>
      <p:sp>
        <p:nvSpPr>
          <p:cNvPr id="390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algn="just" eaLnBrk="1" hangingPunct="1">
              <a:spcBef>
                <a:spcPct val="20000"/>
              </a:spcBef>
              <a:buFont typeface="Wingdings" panose="05000000000000000000" pitchFamily="2" charset="2"/>
              <a:buNone/>
            </a:pPr>
            <a:r>
              <a:rPr lang="zh-CN" altLang="en-US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注意事项：</a:t>
            </a:r>
          </a:p>
          <a:p>
            <a:pPr marL="990600" lvl="1" indent="-533400" algn="just" eaLnBrk="1" hangingPunct="1">
              <a:spcBef>
                <a:spcPct val="20000"/>
              </a:spcBef>
              <a:buClr>
                <a:schemeClr val="tx1"/>
              </a:buClr>
              <a:buSzTx/>
              <a:buFont typeface="Wingdings" panose="05000000000000000000" pitchFamily="2" charset="2"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在数据库的设计过程中需要运用规范化理论，避免出现插入异常、删除异常、数据冗余等问题；</a:t>
            </a:r>
          </a:p>
          <a:p>
            <a:pPr marL="990600" lvl="1" indent="-533400" algn="just" eaLnBrk="1" hangingPunct="1">
              <a:spcBef>
                <a:spcPct val="20000"/>
              </a:spcBef>
              <a:buClr>
                <a:schemeClr val="tx1"/>
              </a:buClr>
              <a:buSzTx/>
              <a:buFont typeface="Wingdings" panose="05000000000000000000" pitchFamily="2" charset="2"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必须设定关系的完整性规则，如实体完整性（例如设置主码），参照完整性（例如设置外码和对应的主码），用户自定义完整性（例如性别只能为“男”或“女”）；</a:t>
            </a:r>
          </a:p>
          <a:p>
            <a:pPr marL="990600" lvl="1" indent="-533400" algn="just" eaLnBrk="1" hangingPunct="1">
              <a:spcBef>
                <a:spcPct val="20000"/>
              </a:spcBef>
              <a:buClr>
                <a:schemeClr val="tx1"/>
              </a:buClr>
              <a:buSzTx/>
              <a:buFont typeface="Wingdings" panose="05000000000000000000" pitchFamily="2" charset="2"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使用索引来加快查询的速度；使用视图、函数、存储过程来简化系统的设计；</a:t>
            </a:r>
          </a:p>
          <a:p>
            <a:pPr marL="990600" lvl="1" indent="-533400" algn="just" eaLnBrk="1" hangingPunct="1">
              <a:spcBef>
                <a:spcPct val="20000"/>
              </a:spcBef>
              <a:buClr>
                <a:schemeClr val="tx1"/>
              </a:buClr>
              <a:buSzTx/>
              <a:buFont typeface="Wingdings" panose="05000000000000000000" pitchFamily="2" charset="2"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使用数据库设计工具，例如：</a:t>
            </a:r>
            <a:r>
              <a:rPr lang="en-US" altLang="zh-CN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ERWin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PowerDesigner</a:t>
            </a: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90600" lvl="1" indent="-533400" algn="just" eaLnBrk="1" hangingPunct="1">
              <a:spcBef>
                <a:spcPct val="20000"/>
              </a:spcBef>
              <a:buClr>
                <a:schemeClr val="tx1"/>
              </a:buClr>
              <a:buSzTx/>
              <a:buFont typeface="Wingdings" panose="05000000000000000000" pitchFamily="2" charset="2"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实习重点在于后台数据库的设计，对于前台程序的开发，能够实现系统功能即可，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不要把大量时间花费在界面设计和不必要的代码上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014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C249F08-1EA5-40E5-B77D-0F137C61FBCB}" type="slidenum">
              <a:rPr lang="en-US" altLang="zh-CN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pPr eaLnBrk="1" hangingPunct="1"/>
              <a:t>6</a:t>
            </a:fld>
            <a:endParaRPr lang="en-US" altLang="zh-CN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1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设计公交安全管理系统</a:t>
            </a:r>
          </a:p>
        </p:txBody>
      </p:sp>
      <p:sp>
        <p:nvSpPr>
          <p:cNvPr id="391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spcBef>
                <a:spcPct val="20000"/>
              </a:spcBef>
              <a:buFont typeface="Wingdings" panose="05000000000000000000" pitchFamily="2" charset="2"/>
              <a:buNone/>
            </a:pPr>
            <a:r>
              <a:rPr lang="zh-CN" altLang="en-US" sz="2600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按照数据库设计的基本步骤，书写公交安全管理系统报告：</a:t>
            </a:r>
          </a:p>
          <a:p>
            <a:pPr marL="990600" lvl="1" indent="-533400" eaLnBrk="1" hangingPunct="1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需求分析（系统数据和功能）</a:t>
            </a:r>
          </a:p>
          <a:p>
            <a:pPr marL="990600" lvl="1" indent="-533400" eaLnBrk="1" hangingPunct="1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概念结构设计（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E-R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图设计）</a:t>
            </a:r>
          </a:p>
          <a:p>
            <a:pPr marL="990600" lvl="1" indent="-533400" eaLnBrk="1" hangingPunct="1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逻辑结构设计（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E-R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图转换为关系模型）</a:t>
            </a:r>
          </a:p>
          <a:p>
            <a:pPr marL="990600" lvl="1" indent="-533400" eaLnBrk="1" hangingPunct="1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程序开发环境及应用环境</a:t>
            </a:r>
          </a:p>
          <a:p>
            <a:pPr marL="990600" lvl="1" indent="-533400" eaLnBrk="1" hangingPunct="1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应用程序设计中遇到的问题及解决方法</a:t>
            </a:r>
          </a:p>
          <a:p>
            <a:pPr marL="990600" lvl="1" indent="-533400" eaLnBrk="1" hangingPunct="1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总结</a:t>
            </a:r>
          </a:p>
          <a:p>
            <a:pPr marL="990600" lvl="1" indent="-533400" eaLnBrk="1" hangingPunct="1">
              <a:spcBef>
                <a:spcPct val="20000"/>
              </a:spcBef>
              <a:buClr>
                <a:schemeClr val="tx1"/>
              </a:buClr>
              <a:buSzTx/>
              <a:buFontTx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附录：建立数据库和应用程序的主要代码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1171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C249F08-1EA5-40E5-B77D-0F137C61FBCB}" type="slidenum">
              <a:rPr lang="en-US" altLang="zh-CN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pPr eaLnBrk="1" hangingPunct="1"/>
              <a:t>7</a:t>
            </a:fld>
            <a:endParaRPr lang="en-US" altLang="zh-CN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1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设计公交安全管理系统</a:t>
            </a:r>
          </a:p>
        </p:txBody>
      </p:sp>
      <p:pic>
        <p:nvPicPr>
          <p:cNvPr id="3" name="18030100176 陈逸寒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94953"/>
            <a:ext cx="9144000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087205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C249F08-1EA5-40E5-B77D-0F137C61FBCB}" type="slidenum">
              <a:rPr lang="en-US" altLang="zh-CN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pPr eaLnBrk="1" hangingPunct="1"/>
              <a:t>8</a:t>
            </a:fld>
            <a:endParaRPr lang="en-US" altLang="zh-CN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1170" name="Rectangle 2"/>
          <p:cNvSpPr>
            <a:spLocks noGrp="1" noChangeArrowheads="1"/>
          </p:cNvSpPr>
          <p:nvPr>
            <p:ph type="title"/>
          </p:nvPr>
        </p:nvSpPr>
        <p:spPr>
          <a:xfrm>
            <a:off x="395536" y="188640"/>
            <a:ext cx="7535862" cy="6096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上机成绩</a:t>
            </a:r>
          </a:p>
        </p:txBody>
      </p:sp>
      <p:sp>
        <p:nvSpPr>
          <p:cNvPr id="391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3744" y="1328738"/>
            <a:ext cx="8458200" cy="5486400"/>
          </a:xfrm>
        </p:spPr>
        <p:txBody>
          <a:bodyPr/>
          <a:lstStyle/>
          <a:p>
            <a:pPr lvl="0" eaLnBrk="1" hangingPunct="1">
              <a:buClr>
                <a:srgbClr val="0000E8"/>
              </a:buClr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实验报告</a:t>
            </a:r>
          </a:p>
          <a:p>
            <a:pPr marL="914400" lvl="1" indent="-457200" eaLnBrk="1" hangingPunct="1">
              <a:buClrTx/>
              <a:buSzPct val="100000"/>
              <a:buFont typeface="+mj-lt"/>
              <a:buAutoNum type="arabicPeriod"/>
            </a:pP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不论是否验收，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hlinkClick r:id="rId2" action="ppaction://hlinkfile"/>
              </a:rPr>
              <a:t>实验报告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发送至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xiaxiaofang@xidian.edu.cn</a:t>
            </a:r>
          </a:p>
          <a:p>
            <a:pPr marL="914400" lvl="1" indent="-457200" eaLnBrk="1" hangingPunct="1">
              <a:buClrTx/>
              <a:buSzPct val="100000"/>
              <a:buFont typeface="+mj-lt"/>
              <a:buAutoNum type="arabicPeriod"/>
            </a:pPr>
            <a:r>
              <a:rPr lang="zh-CN" altLang="en-US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截止时间：</a:t>
            </a:r>
            <a:r>
              <a:rPr lang="en-US" altLang="zh-CN" b="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202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b="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</a:t>
            </a:r>
            <a:r>
              <a:rPr lang="en-US" altLang="zh-CN" b="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b="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月</a:t>
            </a:r>
            <a:r>
              <a:rPr lang="en-US" altLang="zh-CN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</a:t>
            </a:r>
            <a:r>
              <a:rPr lang="zh-CN" altLang="en-US" b="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日</a:t>
            </a:r>
            <a:r>
              <a:rPr lang="en-US" altLang="zh-CN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24</a:t>
            </a:r>
            <a:r>
              <a:rPr lang="zh-CN" altLang="en-US" b="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点</a:t>
            </a:r>
            <a:endParaRPr lang="en-US" altLang="zh-CN" b="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eaLnBrk="1" hangingPunct="1">
              <a:spcBef>
                <a:spcPct val="20000"/>
              </a:spcBef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验收说明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eaLnBrk="1" hangingPunct="1">
              <a:buClrTx/>
              <a:buSzPct val="100000"/>
              <a:buFont typeface="+mj-lt"/>
              <a:buAutoNum type="arabicPeriod"/>
            </a:pP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完成线上和线下作业</a:t>
            </a: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eaLnBrk="1" hangingPunct="1">
              <a:buClrTx/>
              <a:buSzPct val="100000"/>
              <a:buFont typeface="+mj-lt"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讲解公交安全管理系统，每人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次验收机会</a:t>
            </a: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00" lvl="1" indent="-457200" eaLnBrk="1" hangingPunct="1">
              <a:buClrTx/>
              <a:buSzPct val="100000"/>
              <a:buFont typeface="+mj-lt"/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线上验收需录制视频，发送至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xiaxiaofang@xidian.edu.cn</a:t>
            </a:r>
            <a:endParaRPr lang="zh-CN" altLang="en-US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368724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1171" grpId="0" build="p"/>
    </p:bldLst>
  </p:timing>
</p:sld>
</file>

<file path=ppt/theme/theme1.xml><?xml version="1.0" encoding="utf-8"?>
<a:theme xmlns:a="http://schemas.openxmlformats.org/drawingml/2006/main" name="template">
  <a:themeElements>
    <a:clrScheme name="">
      <a:dk1>
        <a:srgbClr val="000000"/>
      </a:dk1>
      <a:lt1>
        <a:srgbClr val="0000E8"/>
      </a:lt1>
      <a:dk2>
        <a:srgbClr val="330033"/>
      </a:dk2>
      <a:lt2>
        <a:srgbClr val="330033"/>
      </a:lt2>
      <a:accent1>
        <a:srgbClr val="CCCC99"/>
      </a:accent1>
      <a:accent2>
        <a:srgbClr val="FF0000"/>
      </a:accent2>
      <a:accent3>
        <a:srgbClr val="AAAAF2"/>
      </a:accent3>
      <a:accent4>
        <a:srgbClr val="000000"/>
      </a:accent4>
      <a:accent5>
        <a:srgbClr val="E2E2CA"/>
      </a:accent5>
      <a:accent6>
        <a:srgbClr val="E70000"/>
      </a:accent6>
      <a:hlink>
        <a:srgbClr val="990033"/>
      </a:hlink>
      <a:folHlink>
        <a:srgbClr val="B2B2B2"/>
      </a:folHlink>
    </a:clrScheme>
    <a:fontScheme name="template">
      <a:majorFont>
        <a:latin typeface="Times New Roman"/>
        <a:ea typeface="华文中宋"/>
        <a:cs typeface=""/>
      </a:majorFont>
      <a:minorFont>
        <a:latin typeface="Times New Roman"/>
        <a:ea typeface="华文中宋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bg1">
                <a:gamma/>
                <a:shade val="46275"/>
                <a:invGamma/>
              </a:schemeClr>
            </a:gs>
            <a:gs pos="50000">
              <a:schemeClr val="bg1"/>
            </a:gs>
            <a:gs pos="100000">
              <a:schemeClr val="bg1">
                <a:gamma/>
                <a:shade val="46275"/>
                <a:invGamma/>
              </a:schemeClr>
            </a:gs>
          </a:gsLst>
          <a:lin ang="5400000" scaled="1"/>
        </a:gradFill>
        <a:ln w="38100" cap="flat" cmpd="sng" algn="ctr">
          <a:solidFill>
            <a:srgbClr val="3366FF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bg1">
                <a:gamma/>
                <a:shade val="46275"/>
                <a:invGamma/>
              </a:schemeClr>
            </a:gs>
            <a:gs pos="50000">
              <a:schemeClr val="bg1"/>
            </a:gs>
            <a:gs pos="100000">
              <a:schemeClr val="bg1">
                <a:gamma/>
                <a:shade val="46275"/>
                <a:invGamma/>
              </a:schemeClr>
            </a:gs>
          </a:gsLst>
          <a:lin ang="5400000" scaled="1"/>
        </a:gradFill>
        <a:ln w="38100" cap="flat" cmpd="sng" algn="ctr">
          <a:solidFill>
            <a:srgbClr val="3366FF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template 1">
        <a:dk1>
          <a:srgbClr val="993300"/>
        </a:dk1>
        <a:lt1>
          <a:srgbClr val="CCCCCC"/>
        </a:lt1>
        <a:dk2>
          <a:srgbClr val="000000"/>
        </a:dk2>
        <a:lt2>
          <a:srgbClr val="FFFFFF"/>
        </a:lt2>
        <a:accent1>
          <a:srgbClr val="576F2B"/>
        </a:accent1>
        <a:accent2>
          <a:srgbClr val="666699"/>
        </a:accent2>
        <a:accent3>
          <a:srgbClr val="AAAAAA"/>
        </a:accent3>
        <a:accent4>
          <a:srgbClr val="AEAEAE"/>
        </a:accent4>
        <a:accent5>
          <a:srgbClr val="B4BBAC"/>
        </a:accent5>
        <a:accent6>
          <a:srgbClr val="5C5C8A"/>
        </a:accent6>
        <a:hlink>
          <a:srgbClr val="993300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 2">
        <a:dk1>
          <a:srgbClr val="993300"/>
        </a:dk1>
        <a:lt1>
          <a:srgbClr val="CCCCCC"/>
        </a:lt1>
        <a:dk2>
          <a:srgbClr val="330000"/>
        </a:dk2>
        <a:lt2>
          <a:srgbClr val="FFFFFF"/>
        </a:lt2>
        <a:accent1>
          <a:srgbClr val="996633"/>
        </a:accent1>
        <a:accent2>
          <a:srgbClr val="FF0000"/>
        </a:accent2>
        <a:accent3>
          <a:srgbClr val="ADAAAA"/>
        </a:accent3>
        <a:accent4>
          <a:srgbClr val="AEAEAE"/>
        </a:accent4>
        <a:accent5>
          <a:srgbClr val="CAB8AD"/>
        </a:accent5>
        <a:accent6>
          <a:srgbClr val="E70000"/>
        </a:accent6>
        <a:hlink>
          <a:srgbClr val="FF3300"/>
        </a:hlink>
        <a:folHlink>
          <a:srgbClr val="CC99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 3">
        <a:dk1>
          <a:srgbClr val="79788A"/>
        </a:dk1>
        <a:lt1>
          <a:srgbClr val="FFFFFF"/>
        </a:lt1>
        <a:dk2>
          <a:srgbClr val="21203C"/>
        </a:dk2>
        <a:lt2>
          <a:srgbClr val="FFFFCC"/>
        </a:lt2>
        <a:accent1>
          <a:srgbClr val="476077"/>
        </a:accent1>
        <a:accent2>
          <a:srgbClr val="676C5A"/>
        </a:accent2>
        <a:accent3>
          <a:srgbClr val="ABABAF"/>
        </a:accent3>
        <a:accent4>
          <a:srgbClr val="DADADA"/>
        </a:accent4>
        <a:accent5>
          <a:srgbClr val="B1B6BD"/>
        </a:accent5>
        <a:accent6>
          <a:srgbClr val="5D6151"/>
        </a:accent6>
        <a:hlink>
          <a:srgbClr val="666699"/>
        </a:hlink>
        <a:folHlink>
          <a:srgbClr val="8CB0A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 4">
        <a:dk1>
          <a:srgbClr val="455B41"/>
        </a:dk1>
        <a:lt1>
          <a:srgbClr val="FFFFCC"/>
        </a:lt1>
        <a:dk2>
          <a:srgbClr val="79A994"/>
        </a:dk2>
        <a:lt2>
          <a:srgbClr val="FFFFCC"/>
        </a:lt2>
        <a:accent1>
          <a:srgbClr val="517087"/>
        </a:accent1>
        <a:accent2>
          <a:srgbClr val="666699"/>
        </a:accent2>
        <a:accent3>
          <a:srgbClr val="BED1C8"/>
        </a:accent3>
        <a:accent4>
          <a:srgbClr val="DADAAE"/>
        </a:accent4>
        <a:accent5>
          <a:srgbClr val="B3BBC3"/>
        </a:accent5>
        <a:accent6>
          <a:srgbClr val="5C5C8A"/>
        </a:accent6>
        <a:hlink>
          <a:srgbClr val="993300"/>
        </a:hlink>
        <a:folHlink>
          <a:srgbClr val="A4AF6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 5">
        <a:dk1>
          <a:srgbClr val="330000"/>
        </a:dk1>
        <a:lt1>
          <a:srgbClr val="FF9900"/>
        </a:lt1>
        <a:dk2>
          <a:srgbClr val="FFFFFF"/>
        </a:dk2>
        <a:lt2>
          <a:srgbClr val="8B3111"/>
        </a:lt2>
        <a:accent1>
          <a:srgbClr val="DD6D07"/>
        </a:accent1>
        <a:accent2>
          <a:srgbClr val="CC9900"/>
        </a:accent2>
        <a:accent3>
          <a:srgbClr val="FFCAAA"/>
        </a:accent3>
        <a:accent4>
          <a:srgbClr val="2A0000"/>
        </a:accent4>
        <a:accent5>
          <a:srgbClr val="EBBAAA"/>
        </a:accent5>
        <a:accent6>
          <a:srgbClr val="B98A00"/>
        </a:accent6>
        <a:hlink>
          <a:srgbClr val="CC330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000000"/>
        </a:dk1>
        <a:lt1>
          <a:srgbClr val="FFFFE1"/>
        </a:lt1>
        <a:dk2>
          <a:srgbClr val="330033"/>
        </a:dk2>
        <a:lt2>
          <a:srgbClr val="330033"/>
        </a:lt2>
        <a:accent1>
          <a:srgbClr val="CCCC99"/>
        </a:accent1>
        <a:accent2>
          <a:srgbClr val="FF0000"/>
        </a:accent2>
        <a:accent3>
          <a:srgbClr val="FFFFEE"/>
        </a:accent3>
        <a:accent4>
          <a:srgbClr val="000000"/>
        </a:accent4>
        <a:accent5>
          <a:srgbClr val="E2E2CA"/>
        </a:accent5>
        <a:accent6>
          <a:srgbClr val="E70000"/>
        </a:accent6>
        <a:hlink>
          <a:srgbClr val="990033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000000"/>
        </a:dk1>
        <a:lt1>
          <a:srgbClr val="FFFFFF"/>
        </a:lt1>
        <a:dk2>
          <a:srgbClr val="000000"/>
        </a:dk2>
        <a:lt2>
          <a:srgbClr val="891411"/>
        </a:lt2>
        <a:accent1>
          <a:srgbClr val="4F917E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B2C7C0"/>
        </a:accent5>
        <a:accent6>
          <a:srgbClr val="B98A00"/>
        </a:accent6>
        <a:hlink>
          <a:srgbClr val="5A84D8"/>
        </a:hlink>
        <a:folHlink>
          <a:srgbClr val="A0C6B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000000"/>
        </a:dk1>
        <a:lt1>
          <a:srgbClr val="FFFFFF"/>
        </a:lt1>
        <a:dk2>
          <a:srgbClr val="CC0000"/>
        </a:dk2>
        <a:lt2>
          <a:srgbClr val="999966"/>
        </a:lt2>
        <a:accent1>
          <a:srgbClr val="CCCCCC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B9B95C"/>
        </a:accent6>
        <a:hlink>
          <a:srgbClr val="666699"/>
        </a:hlink>
        <a:folHlink>
          <a:srgbClr val="CCCC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000000"/>
        </a:dk1>
        <a:lt1>
          <a:srgbClr val="FFFFFF"/>
        </a:lt1>
        <a:dk2>
          <a:srgbClr val="FF0000"/>
        </a:dk2>
        <a:lt2>
          <a:srgbClr val="009999"/>
        </a:lt2>
        <a:accent1>
          <a:srgbClr val="C7B505"/>
        </a:accent1>
        <a:accent2>
          <a:srgbClr val="FFFF66"/>
        </a:accent2>
        <a:accent3>
          <a:srgbClr val="FFFFFF"/>
        </a:accent3>
        <a:accent4>
          <a:srgbClr val="000000"/>
        </a:accent4>
        <a:accent5>
          <a:srgbClr val="E0D7AA"/>
        </a:accent5>
        <a:accent6>
          <a:srgbClr val="E7E75C"/>
        </a:accent6>
        <a:hlink>
          <a:srgbClr val="5A84D8"/>
        </a:hlink>
        <a:folHlink>
          <a:srgbClr val="A0C6B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000000"/>
        </a:dk1>
        <a:lt1>
          <a:srgbClr val="FFFFFF"/>
        </a:lt1>
        <a:dk2>
          <a:srgbClr val="660033"/>
        </a:dk2>
        <a:lt2>
          <a:srgbClr val="666699"/>
        </a:lt2>
        <a:accent1>
          <a:srgbClr val="95A3D1"/>
        </a:accent1>
        <a:accent2>
          <a:srgbClr val="FFFF66"/>
        </a:accent2>
        <a:accent3>
          <a:srgbClr val="FFFFFF"/>
        </a:accent3>
        <a:accent4>
          <a:srgbClr val="000000"/>
        </a:accent4>
        <a:accent5>
          <a:srgbClr val="C8CEE5"/>
        </a:accent5>
        <a:accent6>
          <a:srgbClr val="E7E75C"/>
        </a:accent6>
        <a:hlink>
          <a:srgbClr val="5A84D8"/>
        </a:hlink>
        <a:folHlink>
          <a:srgbClr val="CCCC9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G:\竞赛\competition\template.pot</Template>
  <TotalTime>2874</TotalTime>
  <Words>580</Words>
  <Application>Microsoft Office PowerPoint</Application>
  <PresentationFormat>全屏显示(4:3)</PresentationFormat>
  <Paragraphs>67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华文中宋</vt:lpstr>
      <vt:lpstr>楷体_GB2312</vt:lpstr>
      <vt:lpstr>宋体</vt:lpstr>
      <vt:lpstr>微软雅黑</vt:lpstr>
      <vt:lpstr>Arial</vt:lpstr>
      <vt:lpstr>Times New Roman</vt:lpstr>
      <vt:lpstr>Wingdings</vt:lpstr>
      <vt:lpstr>template</vt:lpstr>
      <vt:lpstr>《数据库系统》上机作业</vt:lpstr>
      <vt:lpstr>《数据库系统》上机作业</vt:lpstr>
      <vt:lpstr>设计公交安全管理系统</vt:lpstr>
      <vt:lpstr>设计公交安全管理系统</vt:lpstr>
      <vt:lpstr>设计公交安全管理系统</vt:lpstr>
      <vt:lpstr>设计公交安全管理系统</vt:lpstr>
      <vt:lpstr>设计公交安全管理系统</vt:lpstr>
      <vt:lpstr>上机成绩</vt:lpstr>
    </vt:vector>
  </TitlesOfParts>
  <Company>Personal Use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数据库系统课件</dc:title>
  <dc:creator>xbwang</dc:creator>
  <cp:lastModifiedBy>PC</cp:lastModifiedBy>
  <cp:revision>283</cp:revision>
  <cp:lastPrinted>2005-12-07T15:05:18Z</cp:lastPrinted>
  <dcterms:created xsi:type="dcterms:W3CDTF">2003-08-23T17:19:08Z</dcterms:created>
  <dcterms:modified xsi:type="dcterms:W3CDTF">2023-12-05T01:50:42Z</dcterms:modified>
</cp:coreProperties>
</file>

<file path=docProps/thumbnail.jpeg>
</file>